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D900"/>
    <a:srgbClr val="74003A"/>
    <a:srgbClr val="CC0066"/>
    <a:srgbClr val="660033"/>
    <a:srgbClr val="F46C6C"/>
    <a:srgbClr val="FF5050"/>
    <a:srgbClr val="BA78F0"/>
    <a:srgbClr val="BDDD55"/>
    <a:srgbClr val="77D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4" autoAdjust="0"/>
    <p:restoredTop sz="99771" autoAdjust="0"/>
  </p:normalViewPr>
  <p:slideViewPr>
    <p:cSldViewPr snapToGrid="0">
      <p:cViewPr>
        <p:scale>
          <a:sx n="150" d="100"/>
          <a:sy n="150" d="100"/>
        </p:scale>
        <p:origin x="-78" y="-1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6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6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5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134B4-4EAF-4A12-8F57-6EFCB2662E1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00C74-273D-4F80-8F92-FFAA74E5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5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9"/>
          <a:stretch/>
        </p:blipFill>
        <p:spPr>
          <a:xfrm flipH="1">
            <a:off x="1980064" y="3423313"/>
            <a:ext cx="3344123" cy="3434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b="20182"/>
          <a:stretch/>
        </p:blipFill>
        <p:spPr>
          <a:xfrm>
            <a:off x="6712752" y="3429000"/>
            <a:ext cx="3431422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16" y="3229232"/>
            <a:ext cx="2777884" cy="36287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Foundations of</a:t>
            </a:r>
          </a:p>
          <a:p>
            <a:pPr algn="ctr"/>
            <a:r>
              <a:rPr lang="en-US" sz="6000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Special Relativity</a:t>
            </a:r>
            <a:endParaRPr lang="en-US" sz="6000" b="0" cap="none" spc="0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48950" y="6457890"/>
            <a:ext cx="15430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Tom Dodd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r="9173"/>
          <a:stretch/>
        </p:blipFill>
        <p:spPr>
          <a:xfrm flipH="1">
            <a:off x="-3" y="3423313"/>
            <a:ext cx="2194562" cy="3434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61041" y="5472175"/>
                <a:ext cx="226991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400" b="0" i="1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n w="12700" cmpd="sng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  <a:innerShdw blurRad="63500" dist="50800" dir="27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400" i="1" smtClean="0">
                              <a:ln w="12700" cmpd="sng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prstDash val="solid"/>
                              </a:ln>
                              <a:gradFill>
                                <a:gsLst>
                                  <a:gs pos="0">
                                    <a:schemeClr val="accent4"/>
                                  </a:gs>
                                  <a:gs pos="4000">
                                    <a:schemeClr val="accent4">
                                      <a:lumMod val="60000"/>
                                      <a:lumOff val="40000"/>
                                    </a:schemeClr>
                                  </a:gs>
                                  <a:gs pos="87000">
                                    <a:schemeClr val="accent4">
                                      <a:lumMod val="20000"/>
                                      <a:lumOff val="8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  <a:innerShdw blurRad="63500" dist="50800" dir="27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n w="12700" cmpd="sng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prstDash val="solid"/>
                              </a:ln>
                              <a:gradFill>
                                <a:gsLst>
                                  <a:gs pos="0">
                                    <a:schemeClr val="accent4"/>
                                  </a:gs>
                                  <a:gs pos="4000">
                                    <a:schemeClr val="accent4">
                                      <a:lumMod val="60000"/>
                                      <a:lumOff val="40000"/>
                                    </a:schemeClr>
                                  </a:gs>
                                  <a:gs pos="87000">
                                    <a:schemeClr val="accent4">
                                      <a:lumMod val="20000"/>
                                      <a:lumOff val="8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  <a:innerShdw blurRad="63500" dist="50800" dir="27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b="0" i="1" smtClean="0">
                              <a:ln w="12700" cmpd="sng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prstDash val="solid"/>
                              </a:ln>
                              <a:gradFill>
                                <a:gsLst>
                                  <a:gs pos="0">
                                    <a:schemeClr val="accent4"/>
                                  </a:gs>
                                  <a:gs pos="4000">
                                    <a:schemeClr val="accent4">
                                      <a:lumMod val="60000"/>
                                      <a:lumOff val="40000"/>
                                    </a:schemeClr>
                                  </a:gs>
                                  <a:gs pos="87000">
                                    <a:schemeClr val="accent4">
                                      <a:lumMod val="20000"/>
                                      <a:lumOff val="8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  <a:innerShdw blurRad="63500" dist="50800" dir="27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400" dirty="0">
                  <a:ln w="12700" cmpd="sng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041" y="5472175"/>
                <a:ext cx="2269917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orentz1">
            <a:hlinkClick r:id="" action="ppaction://media"/>
            <a:extLst>
              <a:ext uri="{FF2B5EF4-FFF2-40B4-BE49-F238E27FC236}">
                <a16:creationId xmlns:a16="http://schemas.microsoft.com/office/drawing/2014/main" id="{F87E783D-5912-45D2-87A2-1600E11B4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4266" t="4771" r="44197" b="3609"/>
          <a:stretch/>
        </p:blipFill>
        <p:spPr>
          <a:xfrm>
            <a:off x="4632730" y="1992472"/>
            <a:ext cx="2926537" cy="2926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40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1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28575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Topics to Cover…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65569" y="1224988"/>
            <a:ext cx="55472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Postulates of Relativity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765C78-202E-43B6-98A9-EAC972EF9EEE}"/>
              </a:ext>
            </a:extLst>
          </p:cNvPr>
          <p:cNvSpPr/>
          <p:nvPr/>
        </p:nvSpPr>
        <p:spPr>
          <a:xfrm>
            <a:off x="1565569" y="2106538"/>
            <a:ext cx="58584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Lorentz Transformations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BEAF87-7707-427F-B6C0-7ACBF4A952EC}"/>
              </a:ext>
            </a:extLst>
          </p:cNvPr>
          <p:cNvSpPr/>
          <p:nvPr/>
        </p:nvSpPr>
        <p:spPr>
          <a:xfrm>
            <a:off x="1565569" y="2994298"/>
            <a:ext cx="48542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Basic Consequences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1109EB-0D76-4AAC-AC12-3137E9FD6128}"/>
              </a:ext>
            </a:extLst>
          </p:cNvPr>
          <p:cNvSpPr/>
          <p:nvPr/>
        </p:nvSpPr>
        <p:spPr>
          <a:xfrm>
            <a:off x="1565569" y="3863702"/>
            <a:ext cx="6179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7030A0"/>
                  </a:solidFill>
                  <a:prstDash val="solid"/>
                </a:ln>
                <a:solidFill>
                  <a:srgbClr val="BA78F0"/>
                </a:solidFill>
              </a:rPr>
              <a:t>Relativistic Doppler Effect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F6D62D-948D-40FA-B096-ED4D4A53A1EF}"/>
              </a:ext>
            </a:extLst>
          </p:cNvPr>
          <p:cNvSpPr/>
          <p:nvPr/>
        </p:nvSpPr>
        <p:spPr>
          <a:xfrm>
            <a:off x="1565569" y="4739316"/>
            <a:ext cx="604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74003A"/>
                  </a:solidFill>
                  <a:prstDash val="solid"/>
                </a:ln>
                <a:solidFill>
                  <a:srgbClr val="F46C6C"/>
                </a:solidFill>
              </a:rPr>
              <a:t>Energy Mass Equivalence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302986-74ED-4F88-8FF6-7A1C93E6AC9F}"/>
              </a:ext>
            </a:extLst>
          </p:cNvPr>
          <p:cNvSpPr/>
          <p:nvPr/>
        </p:nvSpPr>
        <p:spPr>
          <a:xfrm>
            <a:off x="1565569" y="5614930"/>
            <a:ext cx="4898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BDDD55"/>
                </a:solidFill>
              </a:rPr>
              <a:t>“Modern” Relativity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FABF1B1-9D1C-4D98-A9FE-586E9AF8A435}"/>
              </a:ext>
            </a:extLst>
          </p:cNvPr>
          <p:cNvSpPr/>
          <p:nvPr/>
        </p:nvSpPr>
        <p:spPr>
          <a:xfrm>
            <a:off x="8125752" y="1216938"/>
            <a:ext cx="548640" cy="4291819"/>
          </a:xfrm>
          <a:prstGeom prst="rightBrace">
            <a:avLst>
              <a:gd name="adj1" fmla="val 195566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789E49-2D62-423D-9199-2643C1DF7F37}"/>
              </a:ext>
            </a:extLst>
          </p:cNvPr>
          <p:cNvSpPr/>
          <p:nvPr/>
        </p:nvSpPr>
        <p:spPr>
          <a:xfrm>
            <a:off x="8984786" y="5614930"/>
            <a:ext cx="14991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1908-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AE3C30-830B-4E03-93F6-C40058FA6B36}"/>
              </a:ext>
            </a:extLst>
          </p:cNvPr>
          <p:cNvSpPr/>
          <p:nvPr/>
        </p:nvSpPr>
        <p:spPr>
          <a:xfrm>
            <a:off x="8984786" y="2649533"/>
            <a:ext cx="149912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D900"/>
                </a:solidFill>
              </a:rPr>
              <a:t>1905-</a:t>
            </a:r>
          </a:p>
          <a:p>
            <a:pPr algn="ctr"/>
            <a:r>
              <a:rPr lang="en-US" sz="4400" dirty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D900"/>
                </a:solidFill>
              </a:rPr>
              <a:t>1907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9196C5D-8C36-43B8-BAD4-C5D354AD5CCD}"/>
              </a:ext>
            </a:extLst>
          </p:cNvPr>
          <p:cNvSpPr/>
          <p:nvPr/>
        </p:nvSpPr>
        <p:spPr>
          <a:xfrm>
            <a:off x="6710824" y="5840833"/>
            <a:ext cx="1963568" cy="317634"/>
          </a:xfrm>
          <a:prstGeom prst="leftArrow">
            <a:avLst>
              <a:gd name="adj1" fmla="val 37878"/>
              <a:gd name="adj2" fmla="val 712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6" grpId="0"/>
      <p:bldP spid="27" grpId="0"/>
      <p:bldP spid="28" grpId="0"/>
      <p:bldP spid="29" grpId="0"/>
      <p:bldP spid="8" grpId="0" animBg="1"/>
      <p:bldP spid="31" grpId="0"/>
      <p:bldP spid="32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Postulates of Relativity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602A2-EF23-4555-A16A-CAF29C981197}"/>
              </a:ext>
            </a:extLst>
          </p:cNvPr>
          <p:cNvSpPr/>
          <p:nvPr/>
        </p:nvSpPr>
        <p:spPr>
          <a:xfrm>
            <a:off x="3152276" y="1015663"/>
            <a:ext cx="58874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1. Principle of Relativity: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46EAB-F947-4D99-BA9A-9EAD1C0DC402}"/>
              </a:ext>
            </a:extLst>
          </p:cNvPr>
          <p:cNvSpPr/>
          <p:nvPr/>
        </p:nvSpPr>
        <p:spPr>
          <a:xfrm>
            <a:off x="564292" y="1785104"/>
            <a:ext cx="110634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laws of physics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same in all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inertial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frames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1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Postulates of Relativity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602A2-EF23-4555-A16A-CAF29C981197}"/>
              </a:ext>
            </a:extLst>
          </p:cNvPr>
          <p:cNvSpPr/>
          <p:nvPr/>
        </p:nvSpPr>
        <p:spPr>
          <a:xfrm>
            <a:off x="3152276" y="1015663"/>
            <a:ext cx="58874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1. Principle of Relativity: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46EAB-F947-4D99-BA9A-9EAD1C0DC402}"/>
              </a:ext>
            </a:extLst>
          </p:cNvPr>
          <p:cNvSpPr/>
          <p:nvPr/>
        </p:nvSpPr>
        <p:spPr>
          <a:xfrm>
            <a:off x="564292" y="1785104"/>
            <a:ext cx="110634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i="1" u="sng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laws of physics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same in all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inertial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frames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C0DA1D3-B6F7-41B9-B31E-3CF595012785}"/>
              </a:ext>
            </a:extLst>
          </p:cNvPr>
          <p:cNvSpPr/>
          <p:nvPr/>
        </p:nvSpPr>
        <p:spPr>
          <a:xfrm>
            <a:off x="2489367" y="2530807"/>
            <a:ext cx="336884" cy="73726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9A0CE0-9A86-48BF-B684-AFAC13004B4E}"/>
              </a:ext>
            </a:extLst>
          </p:cNvPr>
          <p:cNvSpPr/>
          <p:nvPr/>
        </p:nvSpPr>
        <p:spPr>
          <a:xfrm>
            <a:off x="555903" y="3424398"/>
            <a:ext cx="45154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Newton’s Laws of Motion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75EAD1-1801-43AF-AF57-0CAABAE7ECD3}"/>
              </a:ext>
            </a:extLst>
          </p:cNvPr>
          <p:cNvSpPr/>
          <p:nvPr/>
        </p:nvSpPr>
        <p:spPr>
          <a:xfrm>
            <a:off x="555902" y="4165499"/>
            <a:ext cx="43518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Newton’s Law of Gravity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7D946-F937-431E-B4DD-025CC63894D7}"/>
              </a:ext>
            </a:extLst>
          </p:cNvPr>
          <p:cNvSpPr/>
          <p:nvPr/>
        </p:nvSpPr>
        <p:spPr>
          <a:xfrm>
            <a:off x="555902" y="4906600"/>
            <a:ext cx="56561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Laws of Electricity &amp; Magnetism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1D301-E8BA-47F8-9151-B9EE1A7D4CC9}"/>
              </a:ext>
            </a:extLst>
          </p:cNvPr>
          <p:cNvSpPr/>
          <p:nvPr/>
        </p:nvSpPr>
        <p:spPr>
          <a:xfrm>
            <a:off x="555902" y="5647701"/>
            <a:ext cx="44903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Laws of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23524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Postulates of Relativity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602A2-EF23-4555-A16A-CAF29C981197}"/>
              </a:ext>
            </a:extLst>
          </p:cNvPr>
          <p:cNvSpPr/>
          <p:nvPr/>
        </p:nvSpPr>
        <p:spPr>
          <a:xfrm>
            <a:off x="3152276" y="1015663"/>
            <a:ext cx="58874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1. Principle of Relativity: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46EAB-F947-4D99-BA9A-9EAD1C0DC402}"/>
              </a:ext>
            </a:extLst>
          </p:cNvPr>
          <p:cNvSpPr/>
          <p:nvPr/>
        </p:nvSpPr>
        <p:spPr>
          <a:xfrm>
            <a:off x="564292" y="1785104"/>
            <a:ext cx="110634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laws of physics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same in all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inertial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u="sng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frames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C3736-C05A-4B1F-B43B-58C40094BC68}"/>
              </a:ext>
            </a:extLst>
          </p:cNvPr>
          <p:cNvSpPr/>
          <p:nvPr/>
        </p:nvSpPr>
        <p:spPr>
          <a:xfrm>
            <a:off x="8264647" y="3419794"/>
            <a:ext cx="33355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Coordinate system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80C31E3-847A-403D-B654-A29D5F75B953}"/>
              </a:ext>
            </a:extLst>
          </p:cNvPr>
          <p:cNvSpPr/>
          <p:nvPr/>
        </p:nvSpPr>
        <p:spPr>
          <a:xfrm>
            <a:off x="9764002" y="2526204"/>
            <a:ext cx="336884" cy="73726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12115-402C-F9B0-6997-B6FD6E13839A}"/>
              </a:ext>
            </a:extLst>
          </p:cNvPr>
          <p:cNvGrpSpPr/>
          <p:nvPr/>
        </p:nvGrpSpPr>
        <p:grpSpPr>
          <a:xfrm>
            <a:off x="591760" y="2862321"/>
            <a:ext cx="3157217" cy="3250896"/>
            <a:chOff x="591760" y="2862321"/>
            <a:chExt cx="3157217" cy="32508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76ECB-EC0B-80DE-28A9-6B3CA8522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760" y="3139320"/>
              <a:ext cx="2973897" cy="29738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6BB4641-AA0F-8B68-2CAD-85D36745C368}"/>
                    </a:ext>
                  </a:extLst>
                </p:cNvPr>
                <p:cNvSpPr txBox="1"/>
                <p:nvPr/>
              </p:nvSpPr>
              <p:spPr>
                <a:xfrm>
                  <a:off x="3565657" y="4487768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6BB4641-AA0F-8B68-2CAD-85D36745C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657" y="4487768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D3C829-766A-5768-96E1-C4CBE5B19A3E}"/>
                    </a:ext>
                  </a:extLst>
                </p:cNvPr>
                <p:cNvSpPr txBox="1"/>
                <p:nvPr/>
              </p:nvSpPr>
              <p:spPr>
                <a:xfrm>
                  <a:off x="1985349" y="2862321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D3C829-766A-5768-96E1-C4CBE5B19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49" y="2862321"/>
                  <a:ext cx="1867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471E6-2E4E-B7A4-F7FE-A8933C453F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3" y="3139320"/>
            <a:ext cx="2973897" cy="2973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317B1B3-0BD5-BAC6-22A9-4FD1876C73DB}"/>
              </a:ext>
            </a:extLst>
          </p:cNvPr>
          <p:cNvGrpSpPr/>
          <p:nvPr/>
        </p:nvGrpSpPr>
        <p:grpSpPr>
          <a:xfrm>
            <a:off x="2078708" y="3509963"/>
            <a:ext cx="743073" cy="1116304"/>
            <a:chOff x="2078708" y="3509963"/>
            <a:chExt cx="743073" cy="111630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95FC4-EF1E-5296-DB02-D35AA58534A8}"/>
                </a:ext>
              </a:extLst>
            </p:cNvPr>
            <p:cNvCxnSpPr/>
            <p:nvPr/>
          </p:nvCxnSpPr>
          <p:spPr>
            <a:xfrm flipV="1">
              <a:off x="2821781" y="3509963"/>
              <a:ext cx="0" cy="11163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6996F3-CD99-83FF-2C82-1AC8C2C4C158}"/>
                </a:ext>
              </a:extLst>
            </p:cNvPr>
            <p:cNvCxnSpPr>
              <a:cxnSpLocks/>
            </p:cNvCxnSpPr>
            <p:nvPr/>
          </p:nvCxnSpPr>
          <p:spPr>
            <a:xfrm>
              <a:off x="2078708" y="3509963"/>
              <a:ext cx="7430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9C834F-EDE4-BECD-2F4F-2B740B0FA0B2}"/>
              </a:ext>
            </a:extLst>
          </p:cNvPr>
          <p:cNvGrpSpPr/>
          <p:nvPr/>
        </p:nvGrpSpPr>
        <p:grpSpPr>
          <a:xfrm>
            <a:off x="4576337" y="3289194"/>
            <a:ext cx="2674146" cy="2674146"/>
            <a:chOff x="4576337" y="3289194"/>
            <a:chExt cx="2674146" cy="2674146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CF89791F-6EC1-EF81-7D3D-423D70E4C061}"/>
                </a:ext>
              </a:extLst>
            </p:cNvPr>
            <p:cNvSpPr/>
            <p:nvPr/>
          </p:nvSpPr>
          <p:spPr>
            <a:xfrm>
              <a:off x="4576337" y="3289194"/>
              <a:ext cx="2674146" cy="2674146"/>
            </a:xfrm>
            <a:prstGeom prst="arc">
              <a:avLst>
                <a:gd name="adj1" fmla="val 18209666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5743FC-369C-4D7F-2B36-58BBC3406DE8}"/>
                </a:ext>
              </a:extLst>
            </p:cNvPr>
            <p:cNvCxnSpPr/>
            <p:nvPr/>
          </p:nvCxnSpPr>
          <p:spPr>
            <a:xfrm flipH="1">
              <a:off x="5913410" y="3509963"/>
              <a:ext cx="743073" cy="11163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A8B71E98-98CA-577F-D931-607305DD134E}"/>
              </a:ext>
            </a:extLst>
          </p:cNvPr>
          <p:cNvSpPr/>
          <p:nvPr/>
        </p:nvSpPr>
        <p:spPr>
          <a:xfrm>
            <a:off x="2730121" y="3418301"/>
            <a:ext cx="183321" cy="183321"/>
          </a:xfrm>
          <a:prstGeom prst="mathMultiply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4F2F5225-3609-3DCF-4DF6-1A0D2B0766E2}"/>
              </a:ext>
            </a:extLst>
          </p:cNvPr>
          <p:cNvSpPr/>
          <p:nvPr/>
        </p:nvSpPr>
        <p:spPr>
          <a:xfrm>
            <a:off x="6564822" y="3418300"/>
            <a:ext cx="183321" cy="183321"/>
          </a:xfrm>
          <a:prstGeom prst="mathMultiply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012D81-0C09-B0FE-6DE8-69BF09F33453}"/>
              </a:ext>
            </a:extLst>
          </p:cNvPr>
          <p:cNvGrpSpPr/>
          <p:nvPr/>
        </p:nvGrpSpPr>
        <p:grpSpPr>
          <a:xfrm>
            <a:off x="2078708" y="3507981"/>
            <a:ext cx="743073" cy="1116304"/>
            <a:chOff x="2078708" y="3509963"/>
            <a:chExt cx="743073" cy="11163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69D0C31-CFCF-EDC4-F6DC-FC63EFD5E1D7}"/>
                </a:ext>
              </a:extLst>
            </p:cNvPr>
            <p:cNvCxnSpPr/>
            <p:nvPr/>
          </p:nvCxnSpPr>
          <p:spPr>
            <a:xfrm flipV="1">
              <a:off x="2821781" y="3509963"/>
              <a:ext cx="0" cy="11163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6F7E86-A6A1-3847-EB04-11D194F50194}"/>
                </a:ext>
              </a:extLst>
            </p:cNvPr>
            <p:cNvCxnSpPr>
              <a:cxnSpLocks/>
            </p:cNvCxnSpPr>
            <p:nvPr/>
          </p:nvCxnSpPr>
          <p:spPr>
            <a:xfrm>
              <a:off x="2078708" y="3509963"/>
              <a:ext cx="7430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774F5E0-57D5-EF07-BE79-8F44BBC09FC7}"/>
              </a:ext>
            </a:extLst>
          </p:cNvPr>
          <p:cNvSpPr/>
          <p:nvPr/>
        </p:nvSpPr>
        <p:spPr>
          <a:xfrm>
            <a:off x="1273391" y="6113217"/>
            <a:ext cx="16106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CARTESIAN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948D33-A013-DA83-EAFB-6A11E3836A0B}"/>
              </a:ext>
            </a:extLst>
          </p:cNvPr>
          <p:cNvSpPr/>
          <p:nvPr/>
        </p:nvSpPr>
        <p:spPr>
          <a:xfrm>
            <a:off x="5392273" y="6113217"/>
            <a:ext cx="10422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POLAR</a:t>
            </a:r>
          </a:p>
        </p:txBody>
      </p:sp>
    </p:spTree>
    <p:extLst>
      <p:ext uri="{BB962C8B-B14F-4D97-AF65-F5344CB8AC3E}">
        <p14:creationId xmlns:p14="http://schemas.microsoft.com/office/powerpoint/2010/main" val="14760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1472 -4.0740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35" grpId="0" animBg="1"/>
      <p:bldP spid="36" grpId="0" animBg="1"/>
      <p:bldP spid="36" grpId="1" animBg="1"/>
      <p:bldP spid="42" grpId="0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28575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Postulates of Relativity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602A2-EF23-4555-A16A-CAF29C981197}"/>
              </a:ext>
            </a:extLst>
          </p:cNvPr>
          <p:cNvSpPr/>
          <p:nvPr/>
        </p:nvSpPr>
        <p:spPr>
          <a:xfrm>
            <a:off x="3152276" y="1015663"/>
            <a:ext cx="58874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1. Principle of Relativity: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46EAB-F947-4D99-BA9A-9EAD1C0DC402}"/>
              </a:ext>
            </a:extLst>
          </p:cNvPr>
          <p:cNvSpPr/>
          <p:nvPr/>
        </p:nvSpPr>
        <p:spPr>
          <a:xfrm>
            <a:off x="564292" y="1785104"/>
            <a:ext cx="110634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laws of physics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same in all </a:t>
            </a:r>
            <a:r>
              <a:rPr lang="en-US" sz="3200" b="1" i="1" u="sng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inertial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u="sng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frames</a:t>
            </a:r>
            <a:r>
              <a:rPr lang="en-US" sz="3200" b="1" i="1" dirty="0">
                <a:ln w="1905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AD7F4-66C8-402C-8E5E-4A896C9D2D5C}"/>
              </a:ext>
            </a:extLst>
          </p:cNvPr>
          <p:cNvSpPr/>
          <p:nvPr/>
        </p:nvSpPr>
        <p:spPr>
          <a:xfrm>
            <a:off x="6262804" y="3429997"/>
            <a:ext cx="30993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Non-accelerating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2A6FF1-3584-45C0-B9BD-BFDE58643C71}"/>
              </a:ext>
            </a:extLst>
          </p:cNvPr>
          <p:cNvSpPr/>
          <p:nvPr/>
        </p:nvSpPr>
        <p:spPr>
          <a:xfrm>
            <a:off x="6122541" y="4168297"/>
            <a:ext cx="33798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fictitious forces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C3736-C05A-4B1F-B43B-58C40094BC68}"/>
              </a:ext>
            </a:extLst>
          </p:cNvPr>
          <p:cNvSpPr/>
          <p:nvPr/>
        </p:nvSpPr>
        <p:spPr>
          <a:xfrm>
            <a:off x="5991576" y="4906597"/>
            <a:ext cx="36417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dirty="0">
                <a:ln w="1905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conservation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E9EE0CD-4BD3-4977-9F4E-77AB440DBECD}"/>
              </a:ext>
            </a:extLst>
          </p:cNvPr>
          <p:cNvSpPr/>
          <p:nvPr/>
        </p:nvSpPr>
        <p:spPr>
          <a:xfrm>
            <a:off x="7644017" y="2526204"/>
            <a:ext cx="336884" cy="73726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0DDC6D-7C9E-D460-5EB7-A74FA67A7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760" y="3139320"/>
            <a:ext cx="2973897" cy="2973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9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7237</TotalTime>
  <Words>152</Words>
  <Application>Microsoft Office PowerPoint</Application>
  <PresentationFormat>Widescreen</PresentationFormat>
  <Paragraphs>38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Dodd</dc:creator>
  <cp:lastModifiedBy>Tom Dodd</cp:lastModifiedBy>
  <cp:revision>80</cp:revision>
  <dcterms:created xsi:type="dcterms:W3CDTF">2015-01-28T07:52:11Z</dcterms:created>
  <dcterms:modified xsi:type="dcterms:W3CDTF">2022-06-01T21:40:40Z</dcterms:modified>
</cp:coreProperties>
</file>